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75" r:id="rId3"/>
    <p:sldId id="260" r:id="rId4"/>
    <p:sldId id="259" r:id="rId5"/>
    <p:sldId id="258" r:id="rId6"/>
    <p:sldId id="265" r:id="rId7"/>
    <p:sldId id="266" r:id="rId8"/>
    <p:sldId id="267" r:id="rId9"/>
    <p:sldId id="276" r:id="rId10"/>
    <p:sldId id="272" r:id="rId11"/>
    <p:sldId id="269" r:id="rId12"/>
    <p:sldId id="274" r:id="rId13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98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30" autoAdjust="0"/>
    <p:restoredTop sz="94660"/>
  </p:normalViewPr>
  <p:slideViewPr>
    <p:cSldViewPr>
      <p:cViewPr varScale="1">
        <p:scale>
          <a:sx n="65" d="100"/>
          <a:sy n="65" d="100"/>
        </p:scale>
        <p:origin x="-1440" y="-102"/>
      </p:cViewPr>
      <p:guideLst>
        <p:guide orient="horz" pos="981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81994FD-3705-492B-BEC7-CD3D0915B815}" type="datetimeFigureOut">
              <a:rPr lang="sl-SI" smtClean="0"/>
              <a:pPr>
                <a:defRPr/>
              </a:pPr>
              <a:t>22.10.2017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2C7BED-0C26-4B24-8333-768446E51151}" type="slidenum">
              <a:rPr lang="sl-SI" smtClean="0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4162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81994FD-3705-492B-BEC7-CD3D0915B815}" type="datetimeFigureOut">
              <a:rPr lang="sl-SI" smtClean="0"/>
              <a:pPr>
                <a:defRPr/>
              </a:pPr>
              <a:t>22.10.2017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2C7BED-0C26-4B24-8333-768446E51151}" type="slidenum">
              <a:rPr lang="sl-SI" smtClean="0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46166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81994FD-3705-492B-BEC7-CD3D0915B815}" type="datetimeFigureOut">
              <a:rPr lang="sl-SI" smtClean="0"/>
              <a:pPr>
                <a:defRPr/>
              </a:pPr>
              <a:t>22.10.2017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2C7BED-0C26-4B24-8333-768446E51151}" type="slidenum">
              <a:rPr lang="sl-SI" smtClean="0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89545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81994FD-3705-492B-BEC7-CD3D0915B815}" type="datetimeFigureOut">
              <a:rPr lang="sl-SI" smtClean="0"/>
              <a:pPr>
                <a:defRPr/>
              </a:pPr>
              <a:t>22.10.2017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2C7BED-0C26-4B24-8333-768446E51151}" type="slidenum">
              <a:rPr lang="sl-SI" smtClean="0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14556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81994FD-3705-492B-BEC7-CD3D0915B815}" type="datetimeFigureOut">
              <a:rPr lang="sl-SI" smtClean="0"/>
              <a:pPr>
                <a:defRPr/>
              </a:pPr>
              <a:t>22.10.2017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2C7BED-0C26-4B24-8333-768446E51151}" type="slidenum">
              <a:rPr lang="sl-SI" smtClean="0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19980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81994FD-3705-492B-BEC7-CD3D0915B815}" type="datetimeFigureOut">
              <a:rPr lang="sl-SI" smtClean="0"/>
              <a:pPr>
                <a:defRPr/>
              </a:pPr>
              <a:t>22.10.2017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2C7BED-0C26-4B24-8333-768446E51151}" type="slidenum">
              <a:rPr lang="sl-SI" smtClean="0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87107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81994FD-3705-492B-BEC7-CD3D0915B815}" type="datetimeFigureOut">
              <a:rPr lang="sl-SI" smtClean="0"/>
              <a:pPr>
                <a:defRPr/>
              </a:pPr>
              <a:t>22.10.2017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2C7BED-0C26-4B24-8333-768446E51151}" type="slidenum">
              <a:rPr lang="sl-SI" smtClean="0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44457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81994FD-3705-492B-BEC7-CD3D0915B815}" type="datetimeFigureOut">
              <a:rPr lang="sl-SI" smtClean="0"/>
              <a:pPr>
                <a:defRPr/>
              </a:pPr>
              <a:t>22.10.2017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2C7BED-0C26-4B24-8333-768446E51151}" type="slidenum">
              <a:rPr lang="sl-SI" smtClean="0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23407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81994FD-3705-492B-BEC7-CD3D0915B815}" type="datetimeFigureOut">
              <a:rPr lang="sl-SI" smtClean="0"/>
              <a:pPr>
                <a:defRPr/>
              </a:pPr>
              <a:t>22.10.2017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2C7BED-0C26-4B24-8333-768446E51151}" type="slidenum">
              <a:rPr lang="sl-SI" smtClean="0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16231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81994FD-3705-492B-BEC7-CD3D0915B815}" type="datetimeFigureOut">
              <a:rPr lang="sl-SI" smtClean="0"/>
              <a:pPr>
                <a:defRPr/>
              </a:pPr>
              <a:t>22.10.2017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2C7BED-0C26-4B24-8333-768446E51151}" type="slidenum">
              <a:rPr lang="sl-SI" smtClean="0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40056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81994FD-3705-492B-BEC7-CD3D0915B815}" type="datetimeFigureOut">
              <a:rPr lang="sl-SI" smtClean="0"/>
              <a:pPr>
                <a:defRPr/>
              </a:pPr>
              <a:t>22.10.2017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2C7BED-0C26-4B24-8333-768446E51151}" type="slidenum">
              <a:rPr lang="sl-SI" smtClean="0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88851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81994FD-3705-492B-BEC7-CD3D0915B815}" type="datetimeFigureOut">
              <a:rPr lang="sl-SI" smtClean="0"/>
              <a:pPr>
                <a:defRPr/>
              </a:pPr>
              <a:t>22.10.2017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B2C7BED-0C26-4B24-8333-768446E51151}" type="slidenum">
              <a:rPr lang="sl-SI" smtClean="0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97988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 spd="slow">
    <p:push dir="u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3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3.png"/><Relationship Id="rId7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10" Type="http://schemas.openxmlformats.org/officeDocument/2006/relationships/image" Target="../media/image18.jpeg"/><Relationship Id="rId4" Type="http://schemas.openxmlformats.org/officeDocument/2006/relationships/image" Target="../media/image14.jpeg"/><Relationship Id="rId9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 descr="slovenia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15617" y="1019898"/>
            <a:ext cx="9144000" cy="521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itle 1"/>
          <p:cNvSpPr>
            <a:spLocks noGrp="1"/>
          </p:cNvSpPr>
          <p:nvPr>
            <p:ph type="ctrTitle"/>
          </p:nvPr>
        </p:nvSpPr>
        <p:spPr>
          <a:xfrm>
            <a:off x="2843808" y="3068960"/>
            <a:ext cx="3384376" cy="648072"/>
          </a:xfrm>
        </p:spPr>
        <p:txBody>
          <a:bodyPr>
            <a:normAutofit fontScale="90000"/>
          </a:bodyPr>
          <a:lstStyle/>
          <a:p>
            <a:r>
              <a:rPr lang="sl-SI" b="1" dirty="0" smtClean="0">
                <a:solidFill>
                  <a:schemeClr val="accent1">
                    <a:lumMod val="50000"/>
                  </a:schemeClr>
                </a:solidFill>
              </a:rPr>
              <a:t>SLOVENIA</a:t>
            </a:r>
          </a:p>
        </p:txBody>
      </p:sp>
      <p:sp>
        <p:nvSpPr>
          <p:cNvPr id="5" name="Pravokotnik 4"/>
          <p:cNvSpPr/>
          <p:nvPr/>
        </p:nvSpPr>
        <p:spPr>
          <a:xfrm>
            <a:off x="-54260" y="-8719"/>
            <a:ext cx="9252520" cy="1120526"/>
          </a:xfrm>
          <a:prstGeom prst="rect">
            <a:avLst/>
          </a:prstGeom>
          <a:solidFill>
            <a:srgbClr val="FFFF8B">
              <a:alpha val="50000"/>
            </a:srgbClr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" name="Pravokotnik 7"/>
          <p:cNvSpPr/>
          <p:nvPr/>
        </p:nvSpPr>
        <p:spPr>
          <a:xfrm rot="10800000">
            <a:off x="-36512" y="6431017"/>
            <a:ext cx="9252520" cy="454359"/>
          </a:xfrm>
          <a:prstGeom prst="rect">
            <a:avLst/>
          </a:prstGeom>
          <a:solidFill>
            <a:srgbClr val="FFFF8B">
              <a:alpha val="50000"/>
            </a:srgbClr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9" name="Pravokotnik 8"/>
          <p:cNvSpPr/>
          <p:nvPr/>
        </p:nvSpPr>
        <p:spPr>
          <a:xfrm>
            <a:off x="2771800" y="6504938"/>
            <a:ext cx="410445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sl-SI" sz="1400" b="1" dirty="0" smtClean="0">
                <a:solidFill>
                  <a:srgbClr val="14310D"/>
                </a:solidFill>
              </a:rPr>
              <a:t>OŠ dr. Antona Trstenjaka Negova, </a:t>
            </a:r>
            <a:r>
              <a:rPr lang="sl-SI" sz="1400" b="1" dirty="0" err="1" smtClean="0">
                <a:solidFill>
                  <a:srgbClr val="14310D"/>
                </a:solidFill>
              </a:rPr>
              <a:t>Slovenia</a:t>
            </a:r>
            <a:endParaRPr lang="sl-SI" sz="1400" b="1" dirty="0">
              <a:solidFill>
                <a:srgbClr val="14310D"/>
              </a:solidFill>
            </a:endParaRPr>
          </a:p>
        </p:txBody>
      </p:sp>
      <p:sp>
        <p:nvSpPr>
          <p:cNvPr id="4" name="Elipsa 3"/>
          <p:cNvSpPr/>
          <p:nvPr/>
        </p:nvSpPr>
        <p:spPr>
          <a:xfrm>
            <a:off x="5436096" y="2276872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5655956" y="2132856"/>
            <a:ext cx="2016224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NEGOVA</a:t>
            </a:r>
            <a:endParaRPr lang="sl-SI" sz="3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7006" y="760486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l-SI"/>
          </a:p>
        </p:txBody>
      </p:sp>
      <p:pic>
        <p:nvPicPr>
          <p:cNvPr id="1025" name="Slika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563" y="43086"/>
            <a:ext cx="5762625" cy="10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5529" y="578939"/>
            <a:ext cx="1785709" cy="363094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5" y="4005063"/>
            <a:ext cx="3327662" cy="2414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Raven puščični povezovalnik 11"/>
          <p:cNvCxnSpPr/>
          <p:nvPr/>
        </p:nvCxnSpPr>
        <p:spPr>
          <a:xfrm>
            <a:off x="5580112" y="2420888"/>
            <a:ext cx="2088032" cy="1584175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otnik 6"/>
          <p:cNvSpPr/>
          <p:nvPr/>
        </p:nvSpPr>
        <p:spPr>
          <a:xfrm rot="10800000">
            <a:off x="-36512" y="6431017"/>
            <a:ext cx="9252520" cy="454359"/>
          </a:xfrm>
          <a:prstGeom prst="rect">
            <a:avLst/>
          </a:prstGeom>
          <a:solidFill>
            <a:srgbClr val="FFFF8B">
              <a:alpha val="50000"/>
            </a:srgbClr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8" name="Pravokotnik 7"/>
          <p:cNvSpPr/>
          <p:nvPr/>
        </p:nvSpPr>
        <p:spPr>
          <a:xfrm>
            <a:off x="2771800" y="6504938"/>
            <a:ext cx="410445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sl-SI" sz="1400" b="1" dirty="0" smtClean="0">
                <a:solidFill>
                  <a:srgbClr val="14310D"/>
                </a:solidFill>
              </a:rPr>
              <a:t>OŠ dr. Antona Trstenjaka Negova, </a:t>
            </a:r>
            <a:r>
              <a:rPr lang="sl-SI" sz="1400" b="1" dirty="0" err="1" smtClean="0">
                <a:solidFill>
                  <a:srgbClr val="14310D"/>
                </a:solidFill>
              </a:rPr>
              <a:t>Slovenia</a:t>
            </a:r>
            <a:endParaRPr lang="sl-SI" sz="1400" b="1" dirty="0">
              <a:solidFill>
                <a:srgbClr val="14310D"/>
              </a:solidFill>
            </a:endParaRPr>
          </a:p>
        </p:txBody>
      </p:sp>
      <p:pic>
        <p:nvPicPr>
          <p:cNvPr id="10" name="Picture 6" descr="trstenjak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16" y="1340768"/>
            <a:ext cx="2276584" cy="4824536"/>
          </a:xfrm>
          <a:prstGeom prst="rect">
            <a:avLst/>
          </a:prstGeom>
          <a:noFill/>
          <a:extLst/>
        </p:spPr>
      </p:pic>
      <p:pic>
        <p:nvPicPr>
          <p:cNvPr id="11" name="Picture 7" descr="OSNPD07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4059" y="4365104"/>
            <a:ext cx="2800350" cy="1858645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1026" name="Object 2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907" y="2794491"/>
            <a:ext cx="2992304" cy="1858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t4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346076"/>
            <a:ext cx="2527300" cy="1866900"/>
          </a:xfrm>
          <a:prstGeom prst="rect">
            <a:avLst/>
          </a:prstGeom>
          <a:noFill/>
          <a:extLst/>
        </p:spPr>
      </p:pic>
      <p:sp>
        <p:nvSpPr>
          <p:cNvPr id="13" name="Pravokotnik 12"/>
          <p:cNvSpPr/>
          <p:nvPr/>
        </p:nvSpPr>
        <p:spPr>
          <a:xfrm>
            <a:off x="-54260" y="-8719"/>
            <a:ext cx="9252520" cy="1120526"/>
          </a:xfrm>
          <a:prstGeom prst="rect">
            <a:avLst/>
          </a:prstGeom>
          <a:solidFill>
            <a:srgbClr val="FFFF8B">
              <a:alpha val="50000"/>
            </a:srgbClr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14" name="Slika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563" y="43086"/>
            <a:ext cx="5762625" cy="10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Slika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5529" y="578939"/>
            <a:ext cx="1785709" cy="363094"/>
          </a:xfrm>
          <a:prstGeom prst="rect">
            <a:avLst/>
          </a:prstGeom>
        </p:spPr>
      </p:pic>
      <p:sp>
        <p:nvSpPr>
          <p:cNvPr id="2" name="PoljeZBesedilom 1"/>
          <p:cNvSpPr txBox="1"/>
          <p:nvPr/>
        </p:nvSpPr>
        <p:spPr>
          <a:xfrm>
            <a:off x="3275855" y="4869160"/>
            <a:ext cx="26782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Anton Trstenjak, </a:t>
            </a:r>
            <a:r>
              <a:rPr lang="sl-SI" dirty="0" err="1" smtClean="0"/>
              <a:t>PhD</a:t>
            </a:r>
            <a:r>
              <a:rPr lang="sl-SI" dirty="0" smtClean="0"/>
              <a:t> (</a:t>
            </a:r>
            <a:r>
              <a:rPr lang="sl-SI" dirty="0" smtClean="0">
                <a:solidFill>
                  <a:srgbClr val="003300"/>
                </a:solidFill>
                <a:ea typeface="Verdana" pitchFamily="34" charset="0"/>
                <a:cs typeface="Verdana" pitchFamily="34" charset="0"/>
              </a:rPr>
              <a:t>1906-1996)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631195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otnik 6"/>
          <p:cNvSpPr/>
          <p:nvPr/>
        </p:nvSpPr>
        <p:spPr>
          <a:xfrm rot="10800000">
            <a:off x="-36512" y="6431017"/>
            <a:ext cx="9252520" cy="454359"/>
          </a:xfrm>
          <a:prstGeom prst="rect">
            <a:avLst/>
          </a:prstGeom>
          <a:solidFill>
            <a:srgbClr val="FFFF8B">
              <a:alpha val="50000"/>
            </a:srgbClr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8" name="Pravokotnik 7"/>
          <p:cNvSpPr/>
          <p:nvPr/>
        </p:nvSpPr>
        <p:spPr>
          <a:xfrm>
            <a:off x="2771800" y="6504938"/>
            <a:ext cx="410445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sl-SI" sz="1400" b="1" dirty="0" smtClean="0">
                <a:solidFill>
                  <a:srgbClr val="14310D"/>
                </a:solidFill>
              </a:rPr>
              <a:t>OŠ dr. Antona Trstenjaka Negova, </a:t>
            </a:r>
            <a:r>
              <a:rPr lang="sl-SI" sz="1400" b="1" dirty="0" err="1" smtClean="0">
                <a:solidFill>
                  <a:srgbClr val="14310D"/>
                </a:solidFill>
              </a:rPr>
              <a:t>Slovenia</a:t>
            </a:r>
            <a:endParaRPr lang="sl-SI" sz="1400" b="1" dirty="0">
              <a:solidFill>
                <a:srgbClr val="14310D"/>
              </a:solidFill>
            </a:endParaRPr>
          </a:p>
        </p:txBody>
      </p:sp>
      <p:sp>
        <p:nvSpPr>
          <p:cNvPr id="2" name="Pravokotnik 1"/>
          <p:cNvSpPr/>
          <p:nvPr/>
        </p:nvSpPr>
        <p:spPr>
          <a:xfrm>
            <a:off x="323527" y="1857013"/>
            <a:ext cx="860898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3300"/>
                </a:solidFill>
                <a:latin typeface="+mj-lt"/>
                <a:ea typeface="Verdana" pitchFamily="34" charset="0"/>
                <a:cs typeface="Verdana" pitchFamily="34" charset="0"/>
              </a:rPr>
              <a:t>Our </a:t>
            </a:r>
            <a:r>
              <a:rPr lang="en-US" sz="2400" b="1" dirty="0">
                <a:solidFill>
                  <a:srgbClr val="003300"/>
                </a:solidFill>
                <a:latin typeface="+mj-lt"/>
                <a:ea typeface="Verdana" pitchFamily="34" charset="0"/>
                <a:cs typeface="Verdana" pitchFamily="34" charset="0"/>
              </a:rPr>
              <a:t>school is named after </a:t>
            </a:r>
            <a:r>
              <a:rPr lang="en-US" sz="2400" b="1" dirty="0" smtClean="0">
                <a:solidFill>
                  <a:srgbClr val="003300"/>
                </a:solidFill>
                <a:latin typeface="+mj-lt"/>
                <a:ea typeface="Verdana" pitchFamily="34" charset="0"/>
                <a:cs typeface="Verdana" pitchFamily="34" charset="0"/>
              </a:rPr>
              <a:t>Anton </a:t>
            </a:r>
            <a:r>
              <a:rPr lang="en-US" sz="2400" b="1" dirty="0" err="1">
                <a:solidFill>
                  <a:srgbClr val="003300"/>
                </a:solidFill>
                <a:latin typeface="+mj-lt"/>
                <a:ea typeface="Verdana" pitchFamily="34" charset="0"/>
                <a:cs typeface="Verdana" pitchFamily="34" charset="0"/>
              </a:rPr>
              <a:t>Trstenjak</a:t>
            </a:r>
            <a:r>
              <a:rPr lang="en-US" sz="2400" b="1" dirty="0" smtClean="0">
                <a:solidFill>
                  <a:srgbClr val="003300"/>
                </a:solidFill>
                <a:latin typeface="+mj-lt"/>
                <a:ea typeface="Verdana" pitchFamily="34" charset="0"/>
                <a:cs typeface="Verdana" pitchFamily="34" charset="0"/>
              </a:rPr>
              <a:t>,</a:t>
            </a:r>
            <a:r>
              <a:rPr lang="sl-SI" sz="2400" b="1" dirty="0" smtClean="0">
                <a:solidFill>
                  <a:srgbClr val="003300"/>
                </a:solidFill>
                <a:latin typeface="+mj-lt"/>
                <a:ea typeface="Verdana" pitchFamily="34" charset="0"/>
                <a:cs typeface="Verdana" pitchFamily="34" charset="0"/>
              </a:rPr>
              <a:t> </a:t>
            </a:r>
            <a:r>
              <a:rPr lang="sl-SI" sz="2400" b="1" dirty="0" err="1" smtClean="0">
                <a:solidFill>
                  <a:srgbClr val="003300"/>
                </a:solidFill>
                <a:latin typeface="+mj-lt"/>
                <a:ea typeface="Verdana" pitchFamily="34" charset="0"/>
                <a:cs typeface="Verdana" pitchFamily="34" charset="0"/>
              </a:rPr>
              <a:t>PhD</a:t>
            </a:r>
            <a:r>
              <a:rPr lang="sl-SI" sz="2400" b="1" dirty="0" smtClean="0">
                <a:solidFill>
                  <a:srgbClr val="003300"/>
                </a:solidFill>
                <a:latin typeface="+mj-lt"/>
                <a:ea typeface="Verdana" pitchFamily="34" charset="0"/>
                <a:cs typeface="Verdana" pitchFamily="34" charset="0"/>
              </a:rPr>
              <a:t> (1906-1996)</a:t>
            </a:r>
            <a:r>
              <a:rPr lang="en-US" sz="2400" b="1" dirty="0" smtClean="0">
                <a:solidFill>
                  <a:srgbClr val="003300"/>
                </a:solidFill>
                <a:latin typeface="+mj-lt"/>
                <a:ea typeface="Verdana" pitchFamily="34" charset="0"/>
                <a:cs typeface="Verdana" pitchFamily="34" charset="0"/>
              </a:rPr>
              <a:t> </a:t>
            </a:r>
            <a:r>
              <a:rPr lang="en-US" sz="2400" b="1" dirty="0">
                <a:solidFill>
                  <a:srgbClr val="003300"/>
                </a:solidFill>
                <a:latin typeface="+mj-lt"/>
                <a:ea typeface="Verdana" pitchFamily="34" charset="0"/>
                <a:cs typeface="Verdana" pitchFamily="34" charset="0"/>
              </a:rPr>
              <a:t>who was a pupil of our school in the years 1912-1918. </a:t>
            </a:r>
            <a:endParaRPr lang="sl-SI" sz="2400" b="1" dirty="0" smtClean="0">
              <a:solidFill>
                <a:srgbClr val="003300"/>
              </a:solidFill>
              <a:latin typeface="+mj-lt"/>
              <a:ea typeface="Verdana" pitchFamily="34" charset="0"/>
              <a:cs typeface="Verdana" pitchFamily="34" charset="0"/>
            </a:endParaRPr>
          </a:p>
          <a:p>
            <a:r>
              <a:rPr lang="en-US" sz="2400" b="1" dirty="0" smtClean="0">
                <a:solidFill>
                  <a:srgbClr val="003300"/>
                </a:solidFill>
                <a:latin typeface="+mj-lt"/>
                <a:ea typeface="Verdana" pitchFamily="34" charset="0"/>
                <a:cs typeface="Verdana" pitchFamily="34" charset="0"/>
              </a:rPr>
              <a:t>He </a:t>
            </a:r>
            <a:r>
              <a:rPr lang="en-US" sz="2400" b="1" dirty="0">
                <a:solidFill>
                  <a:srgbClr val="003300"/>
                </a:solidFill>
                <a:latin typeface="+mj-lt"/>
                <a:ea typeface="Verdana" pitchFamily="34" charset="0"/>
                <a:cs typeface="Verdana" pitchFamily="34" charset="0"/>
              </a:rPr>
              <a:t>was an excellent student and later a well-known </a:t>
            </a:r>
            <a:r>
              <a:rPr lang="en-US" sz="2400" b="1" dirty="0" smtClean="0">
                <a:solidFill>
                  <a:srgbClr val="003300"/>
                </a:solidFill>
                <a:latin typeface="+mj-lt"/>
                <a:ea typeface="Verdana" pitchFamily="34" charset="0"/>
                <a:cs typeface="Verdana" pitchFamily="34" charset="0"/>
              </a:rPr>
              <a:t>psychologist, </a:t>
            </a:r>
            <a:r>
              <a:rPr lang="en-US" sz="2400" b="1" dirty="0">
                <a:solidFill>
                  <a:srgbClr val="003300"/>
                </a:solidFill>
                <a:latin typeface="+mj-lt"/>
                <a:ea typeface="Verdana" pitchFamily="34" charset="0"/>
                <a:cs typeface="Verdana" pitchFamily="34" charset="0"/>
              </a:rPr>
              <a:t>a </a:t>
            </a:r>
            <a:r>
              <a:rPr lang="en-US" sz="2400" b="1" dirty="0" err="1" smtClean="0">
                <a:solidFill>
                  <a:srgbClr val="003300"/>
                </a:solidFill>
                <a:latin typeface="+mj-lt"/>
                <a:ea typeface="Verdana" pitchFamily="34" charset="0"/>
                <a:cs typeface="Verdana" pitchFamily="34" charset="0"/>
              </a:rPr>
              <a:t>theologi</a:t>
            </a:r>
            <a:r>
              <a:rPr lang="sl-SI" sz="2400" b="1" dirty="0" err="1" smtClean="0">
                <a:solidFill>
                  <a:srgbClr val="003300"/>
                </a:solidFill>
                <a:latin typeface="+mj-lt"/>
                <a:ea typeface="Verdana" pitchFamily="34" charset="0"/>
                <a:cs typeface="Verdana" pitchFamily="34" charset="0"/>
              </a:rPr>
              <a:t>an</a:t>
            </a:r>
            <a:r>
              <a:rPr lang="sl-SI" sz="2400" b="1" dirty="0" smtClean="0">
                <a:solidFill>
                  <a:srgbClr val="003300"/>
                </a:solidFill>
                <a:latin typeface="+mj-lt"/>
                <a:ea typeface="Verdana" pitchFamily="34" charset="0"/>
                <a:cs typeface="Verdana" pitchFamily="34" charset="0"/>
              </a:rPr>
              <a:t>,</a:t>
            </a:r>
            <a:r>
              <a:rPr lang="en-US" sz="2400" b="1" dirty="0" smtClean="0">
                <a:solidFill>
                  <a:srgbClr val="003300"/>
                </a:solidFill>
                <a:latin typeface="+mj-lt"/>
                <a:ea typeface="Verdana" pitchFamily="34" charset="0"/>
                <a:cs typeface="Verdana" pitchFamily="34" charset="0"/>
              </a:rPr>
              <a:t> </a:t>
            </a:r>
            <a:r>
              <a:rPr lang="en-US" sz="2400" b="1" dirty="0">
                <a:solidFill>
                  <a:srgbClr val="003300"/>
                </a:solidFill>
                <a:latin typeface="+mj-lt"/>
                <a:ea typeface="Verdana" pitchFamily="34" charset="0"/>
                <a:cs typeface="Verdana" pitchFamily="34" charset="0"/>
              </a:rPr>
              <a:t>a </a:t>
            </a:r>
            <a:r>
              <a:rPr lang="en-US" sz="2400" b="1" dirty="0" smtClean="0">
                <a:solidFill>
                  <a:srgbClr val="003300"/>
                </a:solidFill>
                <a:latin typeface="+mj-lt"/>
                <a:ea typeface="Verdana" pitchFamily="34" charset="0"/>
                <a:cs typeface="Verdana" pitchFamily="34" charset="0"/>
              </a:rPr>
              <a:t>philosopher</a:t>
            </a:r>
            <a:r>
              <a:rPr lang="sl-SI" sz="2400" b="1" dirty="0">
                <a:solidFill>
                  <a:srgbClr val="003300"/>
                </a:solidFill>
                <a:latin typeface="+mj-lt"/>
                <a:ea typeface="Verdana" pitchFamily="34" charset="0"/>
                <a:cs typeface="Verdana" pitchFamily="34" charset="0"/>
              </a:rPr>
              <a:t> </a:t>
            </a:r>
            <a:r>
              <a:rPr lang="sl-SI" sz="2400" b="1" dirty="0" err="1" smtClean="0">
                <a:solidFill>
                  <a:srgbClr val="003300"/>
                </a:solidFill>
                <a:latin typeface="+mj-lt"/>
                <a:ea typeface="Verdana" pitchFamily="34" charset="0"/>
                <a:cs typeface="Verdana" pitchFamily="34" charset="0"/>
              </a:rPr>
              <a:t>and</a:t>
            </a:r>
            <a:r>
              <a:rPr lang="sl-SI" sz="2400" b="1" dirty="0" smtClean="0">
                <a:solidFill>
                  <a:srgbClr val="003300"/>
                </a:solidFill>
                <a:latin typeface="+mj-lt"/>
                <a:ea typeface="Verdana" pitchFamily="34" charset="0"/>
                <a:cs typeface="Verdana" pitchFamily="34" charset="0"/>
              </a:rPr>
              <a:t> </a:t>
            </a:r>
            <a:r>
              <a:rPr lang="sl-SI" sz="2400" b="1" dirty="0" err="1" smtClean="0">
                <a:solidFill>
                  <a:srgbClr val="003300"/>
                </a:solidFill>
                <a:latin typeface="+mj-lt"/>
                <a:ea typeface="Verdana" pitchFamily="34" charset="0"/>
                <a:cs typeface="Verdana" pitchFamily="34" charset="0"/>
              </a:rPr>
              <a:t>author</a:t>
            </a:r>
            <a:r>
              <a:rPr lang="sl-SI" sz="2400" b="1" dirty="0" smtClean="0">
                <a:solidFill>
                  <a:srgbClr val="003300"/>
                </a:solidFill>
                <a:latin typeface="+mj-lt"/>
                <a:ea typeface="Verdana" pitchFamily="34" charset="0"/>
                <a:cs typeface="Verdana" pitchFamily="34" charset="0"/>
              </a:rPr>
              <a:t>.</a:t>
            </a:r>
            <a:r>
              <a:rPr lang="en-US" sz="2400" b="1" dirty="0" smtClean="0">
                <a:solidFill>
                  <a:srgbClr val="003300"/>
                </a:solidFill>
                <a:latin typeface="+mj-lt"/>
                <a:ea typeface="Verdana" pitchFamily="34" charset="0"/>
                <a:cs typeface="Verdana" pitchFamily="34" charset="0"/>
              </a:rPr>
              <a:t> </a:t>
            </a:r>
            <a:r>
              <a:rPr lang="en-US" sz="2400" b="1" dirty="0">
                <a:solidFill>
                  <a:srgbClr val="003300"/>
                </a:solidFill>
                <a:latin typeface="+mj-lt"/>
                <a:ea typeface="Verdana" pitchFamily="34" charset="0"/>
                <a:cs typeface="Verdana" pitchFamily="34" charset="0"/>
              </a:rPr>
              <a:t>He was also active in graphology.</a:t>
            </a:r>
          </a:p>
          <a:p>
            <a:r>
              <a:rPr lang="en-US" sz="2400" b="1" dirty="0">
                <a:solidFill>
                  <a:srgbClr val="003300"/>
                </a:solidFill>
                <a:latin typeface="+mj-lt"/>
                <a:ea typeface="Verdana" pitchFamily="34" charset="0"/>
                <a:cs typeface="Verdana" pitchFamily="34" charset="0"/>
              </a:rPr>
              <a:t>He worked for the well-being of people and helped them in distress. In his works, a human is in the foreground.</a:t>
            </a:r>
          </a:p>
          <a:p>
            <a:r>
              <a:rPr lang="en-US" sz="2400" b="1" dirty="0">
                <a:solidFill>
                  <a:srgbClr val="003300"/>
                </a:solidFill>
                <a:latin typeface="+mj-lt"/>
                <a:ea typeface="Verdana" pitchFamily="34" charset="0"/>
                <a:cs typeface="Verdana" pitchFamily="34" charset="0"/>
              </a:rPr>
              <a:t>He wrote 47 books, which are translated into many different languages; and more than 500 articles. </a:t>
            </a:r>
          </a:p>
          <a:p>
            <a:r>
              <a:rPr lang="en-US" sz="2400" b="1" dirty="0">
                <a:solidFill>
                  <a:srgbClr val="003300"/>
                </a:solidFill>
                <a:latin typeface="+mj-lt"/>
                <a:ea typeface="Verdana" pitchFamily="34" charset="0"/>
                <a:cs typeface="Verdana" pitchFamily="34" charset="0"/>
              </a:rPr>
              <a:t>He told to the Slovenes to stick together, since we are a small nation. His words are engraved on his statue, standing in front of our school. </a:t>
            </a:r>
            <a:r>
              <a:rPr lang="sl-SI" sz="2400" b="1" dirty="0" err="1" smtClean="0">
                <a:solidFill>
                  <a:srgbClr val="003300"/>
                </a:solidFill>
                <a:latin typeface="+mj-lt"/>
                <a:ea typeface="Verdana" pitchFamily="34" charset="0"/>
                <a:cs typeface="Verdana" pitchFamily="34" charset="0"/>
              </a:rPr>
              <a:t>Today</a:t>
            </a:r>
            <a:r>
              <a:rPr lang="sl-SI" sz="2400" b="1" dirty="0" smtClean="0">
                <a:solidFill>
                  <a:srgbClr val="003300"/>
                </a:solidFill>
                <a:latin typeface="+mj-lt"/>
                <a:ea typeface="Verdana" pitchFamily="34" charset="0"/>
                <a:cs typeface="Verdana" pitchFamily="34" charset="0"/>
              </a:rPr>
              <a:t> </a:t>
            </a:r>
            <a:r>
              <a:rPr lang="sl-SI" sz="2400" b="1" dirty="0" err="1" smtClean="0">
                <a:solidFill>
                  <a:srgbClr val="003300"/>
                </a:solidFill>
                <a:latin typeface="+mj-lt"/>
                <a:ea typeface="Verdana" pitchFamily="34" charset="0"/>
                <a:cs typeface="Verdana" pitchFamily="34" charset="0"/>
              </a:rPr>
              <a:t>we</a:t>
            </a:r>
            <a:r>
              <a:rPr lang="sl-SI" sz="2400" b="1" dirty="0" smtClean="0">
                <a:solidFill>
                  <a:srgbClr val="003300"/>
                </a:solidFill>
                <a:latin typeface="+mj-lt"/>
                <a:ea typeface="Verdana" pitchFamily="34" charset="0"/>
                <a:cs typeface="Verdana" pitchFamily="34" charset="0"/>
              </a:rPr>
              <a:t> </a:t>
            </a:r>
            <a:r>
              <a:rPr lang="sl-SI" sz="2400" b="1" dirty="0" err="1" smtClean="0">
                <a:solidFill>
                  <a:srgbClr val="003300"/>
                </a:solidFill>
                <a:latin typeface="+mj-lt"/>
                <a:ea typeface="Verdana" pitchFamily="34" charset="0"/>
                <a:cs typeface="Verdana" pitchFamily="34" charset="0"/>
              </a:rPr>
              <a:t>have</a:t>
            </a:r>
            <a:r>
              <a:rPr lang="sl-SI" sz="2400" b="1" dirty="0" smtClean="0">
                <a:solidFill>
                  <a:srgbClr val="003300"/>
                </a:solidFill>
                <a:latin typeface="+mj-lt"/>
                <a:ea typeface="Verdana" pitchFamily="34" charset="0"/>
                <a:cs typeface="Verdana" pitchFamily="34" charset="0"/>
              </a:rPr>
              <a:t> a memorial </a:t>
            </a:r>
            <a:r>
              <a:rPr lang="sl-SI" sz="2400" b="1" dirty="0" err="1" smtClean="0">
                <a:solidFill>
                  <a:srgbClr val="003300"/>
                </a:solidFill>
                <a:latin typeface="+mj-lt"/>
                <a:ea typeface="Verdana" pitchFamily="34" charset="0"/>
                <a:cs typeface="Verdana" pitchFamily="34" charset="0"/>
              </a:rPr>
              <a:t>room</a:t>
            </a:r>
            <a:r>
              <a:rPr lang="sl-SI" sz="2400" b="1" dirty="0" smtClean="0">
                <a:solidFill>
                  <a:srgbClr val="003300"/>
                </a:solidFill>
                <a:latin typeface="+mj-lt"/>
                <a:ea typeface="Verdana" pitchFamily="34" charset="0"/>
                <a:cs typeface="Verdana" pitchFamily="34" charset="0"/>
              </a:rPr>
              <a:t> in </a:t>
            </a:r>
            <a:r>
              <a:rPr lang="sl-SI" sz="2400" b="1" dirty="0" err="1" smtClean="0">
                <a:solidFill>
                  <a:srgbClr val="003300"/>
                </a:solidFill>
                <a:latin typeface="+mj-lt"/>
                <a:ea typeface="Verdana" pitchFamily="34" charset="0"/>
                <a:cs typeface="Verdana" pitchFamily="34" charset="0"/>
              </a:rPr>
              <a:t>the</a:t>
            </a:r>
            <a:r>
              <a:rPr lang="sl-SI" sz="2400" b="1" dirty="0" smtClean="0">
                <a:solidFill>
                  <a:srgbClr val="003300"/>
                </a:solidFill>
                <a:latin typeface="+mj-lt"/>
                <a:ea typeface="Verdana" pitchFamily="34" charset="0"/>
                <a:cs typeface="Verdana" pitchFamily="34" charset="0"/>
              </a:rPr>
              <a:t> </a:t>
            </a:r>
            <a:r>
              <a:rPr lang="sl-SI" sz="2400" b="1" dirty="0" err="1" smtClean="0">
                <a:solidFill>
                  <a:srgbClr val="003300"/>
                </a:solidFill>
                <a:latin typeface="+mj-lt"/>
                <a:ea typeface="Verdana" pitchFamily="34" charset="0"/>
                <a:cs typeface="Verdana" pitchFamily="34" charset="0"/>
              </a:rPr>
              <a:t>school</a:t>
            </a:r>
            <a:r>
              <a:rPr lang="sl-SI" sz="2400" b="1" dirty="0" smtClean="0">
                <a:solidFill>
                  <a:srgbClr val="003300"/>
                </a:solidFill>
                <a:latin typeface="+mj-lt"/>
                <a:ea typeface="Verdana" pitchFamily="34" charset="0"/>
                <a:cs typeface="Verdana" pitchFamily="34" charset="0"/>
              </a:rPr>
              <a:t>.</a:t>
            </a:r>
            <a:endParaRPr lang="en-US" sz="2400" b="1" dirty="0">
              <a:solidFill>
                <a:srgbClr val="003300"/>
              </a:solidFill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PoljeZBesedilom 2"/>
          <p:cNvSpPr txBox="1"/>
          <p:nvPr/>
        </p:nvSpPr>
        <p:spPr>
          <a:xfrm>
            <a:off x="0" y="1124744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Verdana" pitchFamily="34" charset="0"/>
                <a:cs typeface="Verdana" pitchFamily="34" charset="0"/>
              </a:rPr>
              <a:t>THE ORIGN OF THE NAME OF OUR </a:t>
            </a:r>
            <a:r>
              <a:rPr lang="sl-SI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Verdana" pitchFamily="34" charset="0"/>
                <a:cs typeface="Verdana" pitchFamily="34" charset="0"/>
              </a:rPr>
              <a:t>SCHOOL</a:t>
            </a:r>
            <a:endParaRPr lang="sl-SI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Pravokotnik 9"/>
          <p:cNvSpPr/>
          <p:nvPr/>
        </p:nvSpPr>
        <p:spPr>
          <a:xfrm>
            <a:off x="-54260" y="-8719"/>
            <a:ext cx="9252520" cy="1120526"/>
          </a:xfrm>
          <a:prstGeom prst="rect">
            <a:avLst/>
          </a:prstGeom>
          <a:solidFill>
            <a:srgbClr val="FFFF8B">
              <a:alpha val="50000"/>
            </a:srgbClr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11" name="Slika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563" y="43086"/>
            <a:ext cx="5762625" cy="10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Slika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5529" y="578939"/>
            <a:ext cx="1785709" cy="363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383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otnik 6"/>
          <p:cNvSpPr/>
          <p:nvPr/>
        </p:nvSpPr>
        <p:spPr>
          <a:xfrm rot="10800000">
            <a:off x="-36512" y="6431017"/>
            <a:ext cx="9252520" cy="454359"/>
          </a:xfrm>
          <a:prstGeom prst="rect">
            <a:avLst/>
          </a:prstGeom>
          <a:solidFill>
            <a:srgbClr val="FFFF8B">
              <a:alpha val="50000"/>
            </a:srgbClr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8" name="Pravokotnik 7"/>
          <p:cNvSpPr/>
          <p:nvPr/>
        </p:nvSpPr>
        <p:spPr>
          <a:xfrm>
            <a:off x="2771800" y="6504938"/>
            <a:ext cx="410445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sl-SI" sz="1400" b="1" dirty="0" smtClean="0">
                <a:solidFill>
                  <a:srgbClr val="14310D"/>
                </a:solidFill>
              </a:rPr>
              <a:t>OŠ dr. Antona Trstenjaka Negova, </a:t>
            </a:r>
            <a:r>
              <a:rPr lang="sl-SI" sz="1400" b="1" dirty="0" err="1" smtClean="0">
                <a:solidFill>
                  <a:srgbClr val="14310D"/>
                </a:solidFill>
              </a:rPr>
              <a:t>Slovenia</a:t>
            </a:r>
            <a:endParaRPr lang="sl-SI" sz="1400" b="1" dirty="0">
              <a:solidFill>
                <a:srgbClr val="14310D"/>
              </a:solidFill>
            </a:endParaRP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48880"/>
            <a:ext cx="9144000" cy="2672144"/>
          </a:xfrm>
          <a:prstGeom prst="rect">
            <a:avLst/>
          </a:prstGeom>
        </p:spPr>
      </p:pic>
      <p:sp>
        <p:nvSpPr>
          <p:cNvPr id="10" name="Pravokotnik 9"/>
          <p:cNvSpPr/>
          <p:nvPr/>
        </p:nvSpPr>
        <p:spPr>
          <a:xfrm>
            <a:off x="-54260" y="-8719"/>
            <a:ext cx="9252520" cy="1120526"/>
          </a:xfrm>
          <a:prstGeom prst="rect">
            <a:avLst/>
          </a:prstGeom>
          <a:solidFill>
            <a:srgbClr val="FFFF8B">
              <a:alpha val="50000"/>
            </a:srgbClr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11" name="Slika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563" y="43086"/>
            <a:ext cx="5762625" cy="10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Slika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5529" y="578939"/>
            <a:ext cx="1785709" cy="363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583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avokotnik 5"/>
          <p:cNvSpPr/>
          <p:nvPr/>
        </p:nvSpPr>
        <p:spPr>
          <a:xfrm rot="10800000">
            <a:off x="-36512" y="6431017"/>
            <a:ext cx="9252520" cy="454359"/>
          </a:xfrm>
          <a:prstGeom prst="rect">
            <a:avLst/>
          </a:prstGeom>
          <a:solidFill>
            <a:srgbClr val="FFFF8B">
              <a:alpha val="50000"/>
            </a:srgbClr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7" name="Pravokotnik 6"/>
          <p:cNvSpPr/>
          <p:nvPr/>
        </p:nvSpPr>
        <p:spPr>
          <a:xfrm>
            <a:off x="2771800" y="6504938"/>
            <a:ext cx="410445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sl-SI" sz="1400" b="1" dirty="0" smtClean="0">
                <a:solidFill>
                  <a:srgbClr val="14310D"/>
                </a:solidFill>
              </a:rPr>
              <a:t>OŠ dr. Antona Trstenjaka Negova, </a:t>
            </a:r>
            <a:r>
              <a:rPr lang="sl-SI" sz="1400" b="1" dirty="0" err="1" smtClean="0">
                <a:solidFill>
                  <a:srgbClr val="14310D"/>
                </a:solidFill>
              </a:rPr>
              <a:t>Slovenia</a:t>
            </a:r>
            <a:endParaRPr lang="sl-SI" sz="1400" b="1" dirty="0">
              <a:solidFill>
                <a:srgbClr val="14310D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522" y="2994516"/>
            <a:ext cx="6041512" cy="340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oljeZBesedilom 1"/>
          <p:cNvSpPr txBox="1"/>
          <p:nvPr/>
        </p:nvSpPr>
        <p:spPr>
          <a:xfrm>
            <a:off x="323528" y="1484784"/>
            <a:ext cx="806489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sl-SI" sz="4000" b="1" dirty="0" err="1" smtClean="0">
                <a:solidFill>
                  <a:srgbClr val="003300"/>
                </a:solidFill>
                <a:latin typeface="+mj-lt"/>
              </a:rPr>
              <a:t>Official</a:t>
            </a:r>
            <a:r>
              <a:rPr lang="sl-SI" sz="4000" b="1" dirty="0" smtClean="0">
                <a:solidFill>
                  <a:srgbClr val="003300"/>
                </a:solidFill>
                <a:latin typeface="+mj-lt"/>
              </a:rPr>
              <a:t> name: </a:t>
            </a:r>
            <a:r>
              <a:rPr lang="sl-SI" sz="4000" b="1" dirty="0" err="1" smtClean="0">
                <a:solidFill>
                  <a:srgbClr val="C00000"/>
                </a:solidFill>
                <a:latin typeface="+mj-lt"/>
              </a:rPr>
              <a:t>Republic</a:t>
            </a:r>
            <a:r>
              <a:rPr lang="sl-SI" sz="4000" b="1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sl-SI" sz="4000" b="1" dirty="0" err="1" smtClean="0">
                <a:solidFill>
                  <a:srgbClr val="C00000"/>
                </a:solidFill>
                <a:latin typeface="+mj-lt"/>
              </a:rPr>
              <a:t>of</a:t>
            </a:r>
            <a:r>
              <a:rPr lang="sl-SI" sz="4000" b="1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sl-SI" sz="4000" b="1" dirty="0" err="1" smtClean="0">
                <a:solidFill>
                  <a:srgbClr val="C00000"/>
                </a:solidFill>
                <a:latin typeface="+mj-lt"/>
              </a:rPr>
              <a:t>Slovenia</a:t>
            </a:r>
            <a:r>
              <a:rPr lang="sl-SI" sz="4000" b="1" dirty="0" smtClean="0">
                <a:solidFill>
                  <a:srgbClr val="C00000"/>
                </a:solidFill>
                <a:latin typeface="+mj-lt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sl-SI" sz="4000" b="1" dirty="0" err="1" smtClean="0">
                <a:solidFill>
                  <a:srgbClr val="003300"/>
                </a:solidFill>
                <a:latin typeface="+mj-lt"/>
              </a:rPr>
              <a:t>Capital</a:t>
            </a:r>
            <a:r>
              <a:rPr lang="sl-SI" sz="4000" b="1" dirty="0" smtClean="0">
                <a:solidFill>
                  <a:srgbClr val="003300"/>
                </a:solidFill>
                <a:latin typeface="+mj-lt"/>
              </a:rPr>
              <a:t> </a:t>
            </a:r>
            <a:r>
              <a:rPr lang="sl-SI" sz="4000" b="1" dirty="0" err="1" smtClean="0">
                <a:solidFill>
                  <a:srgbClr val="003300"/>
                </a:solidFill>
                <a:latin typeface="+mj-lt"/>
              </a:rPr>
              <a:t>city</a:t>
            </a:r>
            <a:r>
              <a:rPr lang="sl-SI" sz="4000" b="1" dirty="0" smtClean="0">
                <a:solidFill>
                  <a:srgbClr val="003300"/>
                </a:solidFill>
                <a:latin typeface="+mj-lt"/>
              </a:rPr>
              <a:t>: </a:t>
            </a:r>
            <a:r>
              <a:rPr lang="sl-SI" sz="4000" b="1" dirty="0" smtClean="0">
                <a:solidFill>
                  <a:srgbClr val="C00000"/>
                </a:solidFill>
                <a:latin typeface="+mj-lt"/>
              </a:rPr>
              <a:t>Ljubljana</a:t>
            </a:r>
          </a:p>
          <a:p>
            <a:pPr>
              <a:lnSpc>
                <a:spcPct val="150000"/>
              </a:lnSpc>
            </a:pPr>
            <a:r>
              <a:rPr lang="sl-SI" sz="4000" b="1" dirty="0" err="1" smtClean="0">
                <a:solidFill>
                  <a:srgbClr val="003300"/>
                </a:solidFill>
                <a:latin typeface="+mj-lt"/>
              </a:rPr>
              <a:t>Population</a:t>
            </a:r>
            <a:r>
              <a:rPr lang="sl-SI" sz="4000" b="1" dirty="0" smtClean="0">
                <a:solidFill>
                  <a:srgbClr val="003300"/>
                </a:solidFill>
                <a:latin typeface="+mj-lt"/>
              </a:rPr>
              <a:t>:</a:t>
            </a:r>
            <a:r>
              <a:rPr lang="sl-SI" sz="4000" b="1" dirty="0" smtClean="0">
                <a:solidFill>
                  <a:srgbClr val="C00000"/>
                </a:solidFill>
                <a:latin typeface="+mj-lt"/>
              </a:rPr>
              <a:t> 2 065 895 </a:t>
            </a:r>
            <a:r>
              <a:rPr lang="sl-SI" sz="2800" dirty="0" smtClean="0">
                <a:solidFill>
                  <a:srgbClr val="C00000"/>
                </a:solidFill>
                <a:latin typeface="+mj-lt"/>
              </a:rPr>
              <a:t>(2015)</a:t>
            </a:r>
          </a:p>
          <a:p>
            <a:pPr>
              <a:lnSpc>
                <a:spcPct val="150000"/>
              </a:lnSpc>
            </a:pPr>
            <a:r>
              <a:rPr lang="sl-SI" sz="4000" b="1" dirty="0" err="1" smtClean="0">
                <a:solidFill>
                  <a:srgbClr val="003300"/>
                </a:solidFill>
                <a:latin typeface="+mj-lt"/>
              </a:rPr>
              <a:t>Area</a:t>
            </a:r>
            <a:r>
              <a:rPr lang="sl-SI" sz="4000" b="1" dirty="0" smtClean="0">
                <a:solidFill>
                  <a:srgbClr val="003300"/>
                </a:solidFill>
                <a:latin typeface="+mj-lt"/>
              </a:rPr>
              <a:t>:</a:t>
            </a:r>
            <a:r>
              <a:rPr lang="sl-SI" sz="4000" b="1" dirty="0" smtClean="0">
                <a:solidFill>
                  <a:srgbClr val="C00000"/>
                </a:solidFill>
                <a:latin typeface="+mj-lt"/>
              </a:rPr>
              <a:t> 20 273 km</a:t>
            </a:r>
            <a:r>
              <a:rPr lang="sl-SI" sz="4000" b="1" baseline="30000" dirty="0" smtClean="0">
                <a:solidFill>
                  <a:srgbClr val="C00000"/>
                </a:solidFill>
                <a:latin typeface="+mj-lt"/>
              </a:rPr>
              <a:t>2</a:t>
            </a:r>
            <a:endParaRPr lang="sl-SI" sz="4000" b="1" baseline="300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0" name="Pravokotnik 9"/>
          <p:cNvSpPr/>
          <p:nvPr/>
        </p:nvSpPr>
        <p:spPr>
          <a:xfrm>
            <a:off x="-54260" y="-8719"/>
            <a:ext cx="9252520" cy="1120526"/>
          </a:xfrm>
          <a:prstGeom prst="rect">
            <a:avLst/>
          </a:prstGeom>
          <a:solidFill>
            <a:srgbClr val="FFFF8B">
              <a:alpha val="50000"/>
            </a:srgbClr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11" name="Slika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563" y="43086"/>
            <a:ext cx="5762625" cy="10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Slika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5529" y="578939"/>
            <a:ext cx="1785709" cy="363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170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4"/>
          <p:cNvSpPr txBox="1">
            <a:spLocks noChangeArrowheads="1"/>
          </p:cNvSpPr>
          <p:nvPr/>
        </p:nvSpPr>
        <p:spPr bwMode="auto">
          <a:xfrm>
            <a:off x="179512" y="912890"/>
            <a:ext cx="38163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l-SI" sz="3600" b="1" dirty="0">
                <a:latin typeface="Calibri" pitchFamily="34" charset="0"/>
              </a:rPr>
              <a:t>MAP OF SLOVENIA</a:t>
            </a:r>
          </a:p>
        </p:txBody>
      </p:sp>
      <p:sp>
        <p:nvSpPr>
          <p:cNvPr id="6" name="Pravokotnik 5"/>
          <p:cNvSpPr/>
          <p:nvPr/>
        </p:nvSpPr>
        <p:spPr>
          <a:xfrm rot="10800000">
            <a:off x="-36512" y="6431017"/>
            <a:ext cx="9252520" cy="454359"/>
          </a:xfrm>
          <a:prstGeom prst="rect">
            <a:avLst/>
          </a:prstGeom>
          <a:solidFill>
            <a:srgbClr val="FFFF8B">
              <a:alpha val="50000"/>
            </a:srgbClr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7" name="Pravokotnik 6"/>
          <p:cNvSpPr/>
          <p:nvPr/>
        </p:nvSpPr>
        <p:spPr>
          <a:xfrm>
            <a:off x="2771800" y="6504938"/>
            <a:ext cx="410445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sl-SI" sz="1400" b="1" dirty="0" smtClean="0">
                <a:solidFill>
                  <a:srgbClr val="14310D"/>
                </a:solidFill>
              </a:rPr>
              <a:t>OŠ dr. Antona Trstenjaka Negova, </a:t>
            </a:r>
            <a:r>
              <a:rPr lang="sl-SI" sz="1400" b="1" dirty="0" err="1" smtClean="0">
                <a:solidFill>
                  <a:srgbClr val="14310D"/>
                </a:solidFill>
              </a:rPr>
              <a:t>Slovenia</a:t>
            </a:r>
            <a:endParaRPr lang="sl-SI" sz="1400" b="1" dirty="0">
              <a:solidFill>
                <a:srgbClr val="14310D"/>
              </a:solidFill>
            </a:endParaRPr>
          </a:p>
        </p:txBody>
      </p:sp>
      <p:sp>
        <p:nvSpPr>
          <p:cNvPr id="9" name="Pravokotnik 8"/>
          <p:cNvSpPr/>
          <p:nvPr/>
        </p:nvSpPr>
        <p:spPr>
          <a:xfrm>
            <a:off x="-54260" y="-8719"/>
            <a:ext cx="9252520" cy="1120526"/>
          </a:xfrm>
          <a:prstGeom prst="rect">
            <a:avLst/>
          </a:prstGeom>
          <a:solidFill>
            <a:srgbClr val="FFFF8B">
              <a:alpha val="50000"/>
            </a:srgbClr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10" name="Slika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563" y="43086"/>
            <a:ext cx="5762625" cy="10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471705"/>
            <a:ext cx="1785709" cy="363094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12776"/>
            <a:ext cx="7339680" cy="5001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http://www.optimus-prevajanje.com/zastave/slike/slovenija4-prevajanje-zastava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63888" y="1131402"/>
            <a:ext cx="4968081" cy="2484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TextBox 4"/>
          <p:cNvSpPr txBox="1">
            <a:spLocks noChangeArrowheads="1"/>
          </p:cNvSpPr>
          <p:nvPr/>
        </p:nvSpPr>
        <p:spPr bwMode="auto">
          <a:xfrm>
            <a:off x="431974" y="3784972"/>
            <a:ext cx="831649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3300"/>
                </a:solidFill>
                <a:latin typeface="Calibri" pitchFamily="34" charset="0"/>
              </a:rPr>
              <a:t>Red</a:t>
            </a:r>
            <a:r>
              <a:rPr lang="en-US" sz="2400" b="1" dirty="0">
                <a:solidFill>
                  <a:srgbClr val="003300"/>
                </a:solidFill>
                <a:latin typeface="Calibri" pitchFamily="34" charset="0"/>
              </a:rPr>
              <a:t>, white and blue are traditional </a:t>
            </a:r>
            <a:r>
              <a:rPr lang="en-US" sz="2400" b="1" i="1" dirty="0">
                <a:solidFill>
                  <a:srgbClr val="003300"/>
                </a:solidFill>
                <a:latin typeface="Calibri" pitchFamily="34" charset="0"/>
              </a:rPr>
              <a:t>Pan-Slavic</a:t>
            </a:r>
            <a:r>
              <a:rPr lang="en-US" sz="2400" b="1" dirty="0">
                <a:solidFill>
                  <a:srgbClr val="003300"/>
                </a:solidFill>
                <a:latin typeface="Calibri" pitchFamily="34" charset="0"/>
              </a:rPr>
              <a:t> colors. The Slovenian coat of arms features three gold stars, said to be </a:t>
            </a:r>
            <a:r>
              <a:rPr lang="sl-SI" sz="2400" b="1" dirty="0" smtClean="0">
                <a:solidFill>
                  <a:srgbClr val="003300"/>
                </a:solidFill>
                <a:latin typeface="Calibri" pitchFamily="34" charset="0"/>
              </a:rPr>
              <a:t>a </a:t>
            </a:r>
            <a:r>
              <a:rPr lang="en-US" sz="2400" b="1" dirty="0" smtClean="0">
                <a:solidFill>
                  <a:srgbClr val="003300"/>
                </a:solidFill>
                <a:latin typeface="Calibri" pitchFamily="34" charset="0"/>
              </a:rPr>
              <a:t>symbol </a:t>
            </a:r>
            <a:r>
              <a:rPr lang="en-US" sz="2400" b="1" dirty="0">
                <a:solidFill>
                  <a:srgbClr val="003300"/>
                </a:solidFill>
                <a:latin typeface="Calibri" pitchFamily="34" charset="0"/>
              </a:rPr>
              <a:t>of the </a:t>
            </a:r>
            <a:r>
              <a:rPr lang="en-US" sz="2400" b="1" i="1" dirty="0">
                <a:solidFill>
                  <a:srgbClr val="003300"/>
                </a:solidFill>
                <a:latin typeface="Calibri" pitchFamily="34" charset="0"/>
              </a:rPr>
              <a:t>Duchy of </a:t>
            </a:r>
            <a:r>
              <a:rPr lang="en-US" sz="2400" b="1" i="1" dirty="0" err="1">
                <a:solidFill>
                  <a:srgbClr val="003300"/>
                </a:solidFill>
                <a:latin typeface="Calibri" pitchFamily="34" charset="0"/>
              </a:rPr>
              <a:t>Celje</a:t>
            </a:r>
            <a:r>
              <a:rPr lang="en-US" sz="2400" b="1" dirty="0">
                <a:solidFill>
                  <a:srgbClr val="003300"/>
                </a:solidFill>
                <a:latin typeface="Calibri" pitchFamily="34" charset="0"/>
              </a:rPr>
              <a:t> arms. The mountains shown in white </a:t>
            </a:r>
            <a:r>
              <a:rPr lang="en-US" sz="2400" b="1" dirty="0" smtClean="0">
                <a:solidFill>
                  <a:srgbClr val="003300"/>
                </a:solidFill>
                <a:latin typeface="Calibri" pitchFamily="34" charset="0"/>
              </a:rPr>
              <a:t>represent the </a:t>
            </a:r>
            <a:r>
              <a:rPr lang="en-US" sz="2400" b="1" dirty="0">
                <a:solidFill>
                  <a:srgbClr val="003300"/>
                </a:solidFill>
                <a:latin typeface="Calibri" pitchFamily="34" charset="0"/>
              </a:rPr>
              <a:t>Alps, and the wavy blue lines across the bottom indicate Slovenia's valuable access to the sea. </a:t>
            </a:r>
            <a:br>
              <a:rPr lang="en-US" sz="2400" b="1" dirty="0">
                <a:solidFill>
                  <a:srgbClr val="003300"/>
                </a:solidFill>
                <a:latin typeface="Calibri" pitchFamily="34" charset="0"/>
              </a:rPr>
            </a:br>
            <a:r>
              <a:rPr lang="en-US" sz="2400" b="1" dirty="0">
                <a:solidFill>
                  <a:srgbClr val="003300"/>
                </a:solidFill>
                <a:latin typeface="Calibri" pitchFamily="34" charset="0"/>
              </a:rPr>
              <a:t>The </a:t>
            </a:r>
            <a:r>
              <a:rPr lang="en-US" sz="2400" b="1" dirty="0" smtClean="0">
                <a:solidFill>
                  <a:srgbClr val="003300"/>
                </a:solidFill>
                <a:latin typeface="Calibri" pitchFamily="34" charset="0"/>
              </a:rPr>
              <a:t>Slovenia</a:t>
            </a:r>
            <a:r>
              <a:rPr lang="sl-SI" sz="2400" b="1" dirty="0" smtClean="0">
                <a:solidFill>
                  <a:srgbClr val="003300"/>
                </a:solidFill>
                <a:latin typeface="Calibri" pitchFamily="34" charset="0"/>
              </a:rPr>
              <a:t>n</a:t>
            </a:r>
            <a:r>
              <a:rPr lang="en-US" sz="2400" b="1" dirty="0" smtClean="0">
                <a:solidFill>
                  <a:srgbClr val="003300"/>
                </a:solidFill>
                <a:latin typeface="Calibri" pitchFamily="34" charset="0"/>
              </a:rPr>
              <a:t> </a:t>
            </a:r>
            <a:r>
              <a:rPr lang="en-US" sz="2400" b="1" dirty="0">
                <a:solidFill>
                  <a:srgbClr val="003300"/>
                </a:solidFill>
                <a:latin typeface="Calibri" pitchFamily="34" charset="0"/>
              </a:rPr>
              <a:t>flag was officially adopted on June 24, 1991.</a:t>
            </a:r>
            <a:r>
              <a:rPr lang="en-US" sz="2400" b="1" dirty="0">
                <a:latin typeface="Calibri" pitchFamily="34" charset="0"/>
              </a:rPr>
              <a:t> </a:t>
            </a:r>
            <a:endParaRPr lang="sl-SI" sz="2400" b="1" dirty="0">
              <a:latin typeface="Calibri" pitchFamily="34" charset="0"/>
            </a:endParaRPr>
          </a:p>
        </p:txBody>
      </p:sp>
      <p:sp>
        <p:nvSpPr>
          <p:cNvPr id="16387" name="TextBox 5"/>
          <p:cNvSpPr txBox="1">
            <a:spLocks noChangeArrowheads="1"/>
          </p:cNvSpPr>
          <p:nvPr/>
        </p:nvSpPr>
        <p:spPr bwMode="auto">
          <a:xfrm>
            <a:off x="-66765" y="1556792"/>
            <a:ext cx="34401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l-SI" sz="3200" b="1">
                <a:latin typeface="Calibri" pitchFamily="34" charset="0"/>
              </a:rPr>
              <a:t>SLOVENIAN FLAG</a:t>
            </a:r>
          </a:p>
        </p:txBody>
      </p:sp>
      <p:sp>
        <p:nvSpPr>
          <p:cNvPr id="7" name="Pravokotnik 6"/>
          <p:cNvSpPr/>
          <p:nvPr/>
        </p:nvSpPr>
        <p:spPr>
          <a:xfrm rot="10800000">
            <a:off x="-36512" y="6431017"/>
            <a:ext cx="9252520" cy="454359"/>
          </a:xfrm>
          <a:prstGeom prst="rect">
            <a:avLst/>
          </a:prstGeom>
          <a:solidFill>
            <a:srgbClr val="FFFF8B">
              <a:alpha val="50000"/>
            </a:srgbClr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8" name="Pravokotnik 7"/>
          <p:cNvSpPr/>
          <p:nvPr/>
        </p:nvSpPr>
        <p:spPr>
          <a:xfrm>
            <a:off x="2771800" y="6504938"/>
            <a:ext cx="410445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sl-SI" sz="1400" b="1" dirty="0" smtClean="0">
                <a:solidFill>
                  <a:srgbClr val="14310D"/>
                </a:solidFill>
              </a:rPr>
              <a:t>OŠ dr. Antona Trstenjaka Negova, </a:t>
            </a:r>
            <a:r>
              <a:rPr lang="sl-SI" sz="1400" b="1" dirty="0" err="1" smtClean="0">
                <a:solidFill>
                  <a:srgbClr val="14310D"/>
                </a:solidFill>
              </a:rPr>
              <a:t>Slovenia</a:t>
            </a:r>
            <a:endParaRPr lang="sl-SI" sz="1400" b="1" dirty="0">
              <a:solidFill>
                <a:srgbClr val="14310D"/>
              </a:solidFill>
            </a:endParaRPr>
          </a:p>
        </p:txBody>
      </p:sp>
      <p:sp>
        <p:nvSpPr>
          <p:cNvPr id="10" name="Pravokotnik 9"/>
          <p:cNvSpPr/>
          <p:nvPr/>
        </p:nvSpPr>
        <p:spPr>
          <a:xfrm>
            <a:off x="-54260" y="-8719"/>
            <a:ext cx="9252520" cy="1120526"/>
          </a:xfrm>
          <a:prstGeom prst="rect">
            <a:avLst/>
          </a:prstGeom>
          <a:solidFill>
            <a:srgbClr val="FFFF8B">
              <a:alpha val="50000"/>
            </a:srgbClr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11" name="Slika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563" y="43086"/>
            <a:ext cx="5762625" cy="10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Slika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5529" y="578939"/>
            <a:ext cx="1785709" cy="3630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5" descr="Document (226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528" y="548680"/>
            <a:ext cx="8215364" cy="6161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TextBox 9"/>
          <p:cNvSpPr txBox="1">
            <a:spLocks noChangeArrowheads="1"/>
          </p:cNvSpPr>
          <p:nvPr/>
        </p:nvSpPr>
        <p:spPr bwMode="auto">
          <a:xfrm>
            <a:off x="755650" y="2349500"/>
            <a:ext cx="12239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the Alps </a:t>
            </a:r>
            <a:endParaRPr lang="sl-SI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27313" y="5229225"/>
            <a:ext cx="2016125" cy="400050"/>
          </a:xfrm>
          <a:prstGeom prst="rect">
            <a:avLst/>
          </a:prstGeom>
          <a:noFill/>
          <a:ln>
            <a:noFill/>
          </a:ln>
          <a:effectLst>
            <a:outerShdw blurRad="50800" dist="50800" algn="ctr" rotWithShape="0">
              <a:schemeClr val="bg1"/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Dinaric area</a:t>
            </a:r>
            <a:endParaRPr lang="sl-SI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436" name="TextBox 11"/>
          <p:cNvSpPr txBox="1">
            <a:spLocks noChangeArrowheads="1"/>
          </p:cNvSpPr>
          <p:nvPr/>
        </p:nvSpPr>
        <p:spPr bwMode="auto">
          <a:xfrm>
            <a:off x="6084888" y="1556792"/>
            <a:ext cx="23034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Calibri" pitchFamily="34" charset="0"/>
              </a:rPr>
              <a:t>the </a:t>
            </a:r>
            <a:r>
              <a:rPr lang="en-US" sz="2000" b="1" dirty="0" err="1">
                <a:solidFill>
                  <a:srgbClr val="C00000"/>
                </a:solidFill>
                <a:latin typeface="Calibri" pitchFamily="34" charset="0"/>
              </a:rPr>
              <a:t>Pannonian</a:t>
            </a:r>
            <a:r>
              <a:rPr lang="en-US" sz="2000" b="1" dirty="0">
                <a:solidFill>
                  <a:srgbClr val="C00000"/>
                </a:solidFill>
                <a:latin typeface="Calibri" pitchFamily="34" charset="0"/>
              </a:rPr>
              <a:t> plain</a:t>
            </a:r>
            <a:endParaRPr lang="sl-SI" sz="20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8437" name="TextBox 12"/>
          <p:cNvSpPr txBox="1">
            <a:spLocks noChangeArrowheads="1"/>
          </p:cNvSpPr>
          <p:nvPr/>
        </p:nvSpPr>
        <p:spPr bwMode="auto">
          <a:xfrm>
            <a:off x="35496" y="5589240"/>
            <a:ext cx="23034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the Mediterranean</a:t>
            </a:r>
            <a:endParaRPr lang="sl-SI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8438" name="TextBox 13"/>
          <p:cNvSpPr txBox="1">
            <a:spLocks noChangeArrowheads="1"/>
          </p:cNvSpPr>
          <p:nvPr/>
        </p:nvSpPr>
        <p:spPr bwMode="auto">
          <a:xfrm>
            <a:off x="323528" y="980728"/>
            <a:ext cx="648193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GEOGRAPHICAL DIVISION OF SLOVENIA</a:t>
            </a:r>
            <a:endParaRPr lang="sl-SI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8439" name="TextBox 15"/>
          <p:cNvSpPr txBox="1">
            <a:spLocks noChangeArrowheads="1"/>
          </p:cNvSpPr>
          <p:nvPr/>
        </p:nvSpPr>
        <p:spPr bwMode="auto">
          <a:xfrm>
            <a:off x="2843213" y="3429000"/>
            <a:ext cx="17287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r>
              <a:rPr lang="sl-SI" sz="2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Subalpine</a:t>
            </a:r>
            <a:endParaRPr lang="sl-SI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2" name="Pravokotnik 11"/>
          <p:cNvSpPr/>
          <p:nvPr/>
        </p:nvSpPr>
        <p:spPr>
          <a:xfrm rot="10800000">
            <a:off x="-36512" y="6431017"/>
            <a:ext cx="9252520" cy="454359"/>
          </a:xfrm>
          <a:prstGeom prst="rect">
            <a:avLst/>
          </a:prstGeom>
          <a:solidFill>
            <a:srgbClr val="FFFF8B">
              <a:alpha val="50000"/>
            </a:srgbClr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13" name="Pravokotnik 12"/>
          <p:cNvSpPr/>
          <p:nvPr/>
        </p:nvSpPr>
        <p:spPr>
          <a:xfrm>
            <a:off x="2771800" y="6504938"/>
            <a:ext cx="410445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sl-SI" sz="1400" b="1" dirty="0" smtClean="0">
                <a:solidFill>
                  <a:srgbClr val="14310D"/>
                </a:solidFill>
              </a:rPr>
              <a:t>OŠ dr. Antona Trstenjaka Negova, </a:t>
            </a:r>
            <a:r>
              <a:rPr lang="sl-SI" sz="1400" b="1" dirty="0" err="1" smtClean="0">
                <a:solidFill>
                  <a:srgbClr val="14310D"/>
                </a:solidFill>
              </a:rPr>
              <a:t>Slovenia</a:t>
            </a:r>
            <a:endParaRPr lang="sl-SI" sz="1400" b="1" dirty="0">
              <a:solidFill>
                <a:srgbClr val="14310D"/>
              </a:solidFill>
            </a:endParaRPr>
          </a:p>
        </p:txBody>
      </p:sp>
      <p:sp>
        <p:nvSpPr>
          <p:cNvPr id="15" name="Pravokotnik 14"/>
          <p:cNvSpPr/>
          <p:nvPr/>
        </p:nvSpPr>
        <p:spPr>
          <a:xfrm>
            <a:off x="-54260" y="-8719"/>
            <a:ext cx="9252520" cy="958044"/>
          </a:xfrm>
          <a:prstGeom prst="rect">
            <a:avLst/>
          </a:prstGeom>
          <a:solidFill>
            <a:srgbClr val="FFFF8B">
              <a:alpha val="50000"/>
            </a:srgbClr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16" name="Slika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260" y="43855"/>
            <a:ext cx="5762625" cy="10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Slika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4283" y="411505"/>
            <a:ext cx="1785709" cy="3630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446856" y="810145"/>
            <a:ext cx="8229600" cy="1143000"/>
          </a:xfrm>
        </p:spPr>
        <p:txBody>
          <a:bodyPr/>
          <a:lstStyle/>
          <a:p>
            <a:r>
              <a:rPr lang="sl-SI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NEGOVA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6512" y="1700808"/>
            <a:ext cx="4402138" cy="4713288"/>
          </a:xfrm>
        </p:spPr>
        <p:txBody>
          <a:bodyPr rtlCol="0">
            <a:normAutofit fontScale="850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>
                <a:solidFill>
                  <a:srgbClr val="003300"/>
                </a:solidFill>
              </a:rPr>
              <a:t>Negova</a:t>
            </a:r>
            <a:r>
              <a:rPr lang="en-US" dirty="0" smtClean="0">
                <a:solidFill>
                  <a:srgbClr val="003300"/>
                </a:solidFill>
              </a:rPr>
              <a:t>  is a village in the hills to the west of </a:t>
            </a:r>
            <a:r>
              <a:rPr lang="en-US" dirty="0" err="1" smtClean="0">
                <a:solidFill>
                  <a:srgbClr val="003300"/>
                </a:solidFill>
              </a:rPr>
              <a:t>Gornja</a:t>
            </a:r>
            <a:r>
              <a:rPr lang="en-US" dirty="0" smtClean="0">
                <a:solidFill>
                  <a:srgbClr val="003300"/>
                </a:solidFill>
              </a:rPr>
              <a:t> </a:t>
            </a:r>
            <a:r>
              <a:rPr lang="en-US" dirty="0" err="1" smtClean="0">
                <a:solidFill>
                  <a:srgbClr val="003300"/>
                </a:solidFill>
              </a:rPr>
              <a:t>Radgona</a:t>
            </a:r>
            <a:r>
              <a:rPr lang="en-US" dirty="0" smtClean="0">
                <a:solidFill>
                  <a:srgbClr val="003300"/>
                </a:solidFill>
              </a:rPr>
              <a:t> in northeastern Slovenia.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>
                <a:solidFill>
                  <a:srgbClr val="003300"/>
                </a:solidFill>
              </a:rPr>
              <a:t>Negova</a:t>
            </a:r>
            <a:r>
              <a:rPr lang="en-US" dirty="0" smtClean="0">
                <a:solidFill>
                  <a:srgbClr val="003300"/>
                </a:solidFill>
              </a:rPr>
              <a:t> Castle is a castle immediately to the north of the main settlement. It is a complex of buildings that are 16th- and early 17th-century extensions of the original castle</a:t>
            </a:r>
            <a:r>
              <a:rPr lang="sl-SI" dirty="0" smtClean="0">
                <a:solidFill>
                  <a:srgbClr val="003300"/>
                </a:solidFill>
              </a:rPr>
              <a:t>,</a:t>
            </a:r>
            <a:r>
              <a:rPr lang="en-US" dirty="0" smtClean="0">
                <a:solidFill>
                  <a:srgbClr val="003300"/>
                </a:solidFill>
              </a:rPr>
              <a:t> built in 1425. </a:t>
            </a:r>
          </a:p>
        </p:txBody>
      </p:sp>
      <p:pic>
        <p:nvPicPr>
          <p:cNvPr id="21508" name="Picture 4" descr="Slika:Negova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2363" y="1740619"/>
            <a:ext cx="3830637" cy="2087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510" name="Picture 6" descr="http://mw2.google.com/mw-panoramio/photos/small/3187775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52268" y="4115519"/>
            <a:ext cx="3024188" cy="2017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Pravokotnik 7"/>
          <p:cNvSpPr/>
          <p:nvPr/>
        </p:nvSpPr>
        <p:spPr>
          <a:xfrm rot="10800000">
            <a:off x="-36512" y="6431017"/>
            <a:ext cx="9252520" cy="454359"/>
          </a:xfrm>
          <a:prstGeom prst="rect">
            <a:avLst/>
          </a:prstGeom>
          <a:solidFill>
            <a:srgbClr val="FFFF8B">
              <a:alpha val="50000"/>
            </a:srgbClr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9" name="Pravokotnik 8"/>
          <p:cNvSpPr/>
          <p:nvPr/>
        </p:nvSpPr>
        <p:spPr>
          <a:xfrm>
            <a:off x="2771800" y="6504938"/>
            <a:ext cx="410445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sl-SI" sz="1400" b="1" dirty="0" smtClean="0">
                <a:solidFill>
                  <a:srgbClr val="14310D"/>
                </a:solidFill>
              </a:rPr>
              <a:t>OŠ dr. Antona Trstenjaka Negova, </a:t>
            </a:r>
            <a:r>
              <a:rPr lang="sl-SI" sz="1400" b="1" dirty="0" err="1" smtClean="0">
                <a:solidFill>
                  <a:srgbClr val="14310D"/>
                </a:solidFill>
              </a:rPr>
              <a:t>Slovenia</a:t>
            </a:r>
            <a:endParaRPr lang="sl-SI" sz="1400" b="1" dirty="0">
              <a:solidFill>
                <a:srgbClr val="14310D"/>
              </a:solidFill>
            </a:endParaRPr>
          </a:p>
        </p:txBody>
      </p:sp>
      <p:sp>
        <p:nvSpPr>
          <p:cNvPr id="11" name="Pravokotnik 10"/>
          <p:cNvSpPr/>
          <p:nvPr/>
        </p:nvSpPr>
        <p:spPr>
          <a:xfrm>
            <a:off x="-54260" y="-8719"/>
            <a:ext cx="9252520" cy="1061455"/>
          </a:xfrm>
          <a:prstGeom prst="rect">
            <a:avLst/>
          </a:prstGeom>
          <a:solidFill>
            <a:srgbClr val="FFFF8B">
              <a:alpha val="50000"/>
            </a:srgbClr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12" name="Slika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563" y="43086"/>
            <a:ext cx="5762625" cy="10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5529" y="578939"/>
            <a:ext cx="1785709" cy="3630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87735"/>
            <a:ext cx="5688632" cy="4833553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700" b="1" dirty="0" smtClean="0">
                <a:solidFill>
                  <a:srgbClr val="003300"/>
                </a:solidFill>
              </a:rPr>
              <a:t>The parish church in the settlement is dedicated to the Nativity of Mary and belongs to the Roman Catholic Archdiocese of Maribor. It was originally a 16th-century Gothic building, but was rebuilt in 1710 and has 19th-century additions.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sl-SI" sz="2700" b="1" dirty="0" smtClean="0">
              <a:solidFill>
                <a:srgbClr val="003300"/>
              </a:solidFill>
            </a:endParaRPr>
          </a:p>
          <a:p>
            <a:pPr>
              <a:defRPr/>
            </a:pPr>
            <a:r>
              <a:rPr lang="en-US" sz="2700" b="1" dirty="0" smtClean="0">
                <a:solidFill>
                  <a:srgbClr val="003300"/>
                </a:solidFill>
              </a:rPr>
              <a:t>The </a:t>
            </a:r>
            <a:r>
              <a:rPr lang="en-US" sz="2700" b="1" dirty="0" err="1" smtClean="0">
                <a:solidFill>
                  <a:srgbClr val="003300"/>
                </a:solidFill>
              </a:rPr>
              <a:t>Negau</a:t>
            </a:r>
            <a:r>
              <a:rPr lang="en-US" sz="2700" b="1" dirty="0" smtClean="0">
                <a:solidFill>
                  <a:srgbClr val="003300"/>
                </a:solidFill>
              </a:rPr>
              <a:t> </a:t>
            </a:r>
            <a:r>
              <a:rPr lang="sl-SI" sz="2700" b="1" dirty="0" err="1" smtClean="0">
                <a:solidFill>
                  <a:srgbClr val="003300"/>
                </a:solidFill>
              </a:rPr>
              <a:t>bronze</a:t>
            </a:r>
            <a:r>
              <a:rPr lang="sl-SI" sz="2700" b="1" dirty="0" smtClean="0">
                <a:solidFill>
                  <a:srgbClr val="003300"/>
                </a:solidFill>
              </a:rPr>
              <a:t> </a:t>
            </a:r>
            <a:r>
              <a:rPr lang="en-US" sz="2700" b="1" dirty="0" smtClean="0">
                <a:solidFill>
                  <a:srgbClr val="003300"/>
                </a:solidFill>
              </a:rPr>
              <a:t>helmet </a:t>
            </a:r>
            <a:r>
              <a:rPr lang="sl-SI" sz="2400" b="1" dirty="0" err="1">
                <a:solidFill>
                  <a:srgbClr val="003300"/>
                </a:solidFill>
              </a:rPr>
              <a:t>from</a:t>
            </a:r>
            <a:r>
              <a:rPr lang="sl-SI" sz="2400" b="1" dirty="0">
                <a:solidFill>
                  <a:srgbClr val="003300"/>
                </a:solidFill>
              </a:rPr>
              <a:t> </a:t>
            </a:r>
            <a:r>
              <a:rPr lang="en-US" sz="2400" b="1" dirty="0"/>
              <a:t>the end of the Hallstatt – iron period in the time between 450-350 </a:t>
            </a:r>
            <a:r>
              <a:rPr lang="en-US" sz="2400" b="1" dirty="0" smtClean="0"/>
              <a:t>BC</a:t>
            </a:r>
            <a:r>
              <a:rPr lang="sl-SI" sz="2400" b="1" dirty="0"/>
              <a:t> </a:t>
            </a:r>
            <a:r>
              <a:rPr lang="en-US" sz="2700" b="1" dirty="0" smtClean="0">
                <a:solidFill>
                  <a:srgbClr val="003300"/>
                </a:solidFill>
              </a:rPr>
              <a:t>was found nearby</a:t>
            </a:r>
            <a:r>
              <a:rPr lang="en-US" sz="28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sl-SI" sz="28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sl-SI" sz="2800" dirty="0"/>
          </a:p>
        </p:txBody>
      </p:sp>
      <p:pic>
        <p:nvPicPr>
          <p:cNvPr id="23554" name="Picture 2" descr="http://www.negova.si/templates/index/foto/negovska_cerkev_1_t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5354" y="1187735"/>
            <a:ext cx="2060288" cy="27453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556" name="Picture 4" descr="http://www.slovenskenovice.si/sites/slovenskenovice.si/files/styles/s_1280_1024/public/image_4850418_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6097" y="4365626"/>
            <a:ext cx="1890319" cy="18903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Pravokotnik 6"/>
          <p:cNvSpPr/>
          <p:nvPr/>
        </p:nvSpPr>
        <p:spPr>
          <a:xfrm rot="10800000">
            <a:off x="-36512" y="6431017"/>
            <a:ext cx="9252520" cy="454359"/>
          </a:xfrm>
          <a:prstGeom prst="rect">
            <a:avLst/>
          </a:prstGeom>
          <a:solidFill>
            <a:srgbClr val="FFFF8B">
              <a:alpha val="50000"/>
            </a:srgbClr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8" name="Pravokotnik 7"/>
          <p:cNvSpPr/>
          <p:nvPr/>
        </p:nvSpPr>
        <p:spPr>
          <a:xfrm>
            <a:off x="2771800" y="6504938"/>
            <a:ext cx="410445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sl-SI" sz="1400" b="1" dirty="0" smtClean="0">
                <a:solidFill>
                  <a:srgbClr val="14310D"/>
                </a:solidFill>
              </a:rPr>
              <a:t>OŠ dr. Antona Trstenjaka Negova, </a:t>
            </a:r>
            <a:r>
              <a:rPr lang="sl-SI" sz="1400" b="1" dirty="0" err="1" smtClean="0">
                <a:solidFill>
                  <a:srgbClr val="14310D"/>
                </a:solidFill>
              </a:rPr>
              <a:t>Slovenia</a:t>
            </a:r>
            <a:endParaRPr lang="sl-SI" sz="1400" b="1" dirty="0">
              <a:solidFill>
                <a:srgbClr val="14310D"/>
              </a:solidFill>
            </a:endParaRPr>
          </a:p>
        </p:txBody>
      </p:sp>
      <p:sp>
        <p:nvSpPr>
          <p:cNvPr id="10" name="Pravokotnik 9"/>
          <p:cNvSpPr/>
          <p:nvPr/>
        </p:nvSpPr>
        <p:spPr>
          <a:xfrm>
            <a:off x="-54260" y="-8719"/>
            <a:ext cx="9252520" cy="1120526"/>
          </a:xfrm>
          <a:prstGeom prst="rect">
            <a:avLst/>
          </a:prstGeom>
          <a:solidFill>
            <a:srgbClr val="FFFF8B">
              <a:alpha val="50000"/>
            </a:srgbClr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11" name="Slika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563" y="43086"/>
            <a:ext cx="5762625" cy="10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Slika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5529" y="578939"/>
            <a:ext cx="1785709" cy="3630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0" y="773832"/>
            <a:ext cx="9144000" cy="1143000"/>
          </a:xfrm>
        </p:spPr>
        <p:txBody>
          <a:bodyPr/>
          <a:lstStyle/>
          <a:p>
            <a:r>
              <a:rPr lang="sl-SI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 SCHOOL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2060848"/>
            <a:ext cx="5399980" cy="4032448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>
                <a:solidFill>
                  <a:srgbClr val="003300"/>
                </a:solidFill>
              </a:rPr>
              <a:t>Name and </a:t>
            </a:r>
            <a:r>
              <a:rPr lang="en-US" b="1" dirty="0" smtClean="0">
                <a:solidFill>
                  <a:srgbClr val="003300"/>
                </a:solidFill>
              </a:rPr>
              <a:t>address</a:t>
            </a:r>
            <a:r>
              <a:rPr lang="sl-SI" b="1" dirty="0" smtClean="0">
                <a:solidFill>
                  <a:srgbClr val="003300"/>
                </a:solidFill>
              </a:rPr>
              <a:t> </a:t>
            </a:r>
            <a:r>
              <a:rPr lang="en-US" b="1" dirty="0" smtClean="0">
                <a:solidFill>
                  <a:srgbClr val="003300"/>
                </a:solidFill>
              </a:rPr>
              <a:t>of school:</a:t>
            </a:r>
            <a:r>
              <a:rPr lang="sl-SI" b="1" dirty="0" smtClean="0">
                <a:solidFill>
                  <a:srgbClr val="003300"/>
                </a:solidFill>
              </a:rPr>
              <a:t> </a:t>
            </a:r>
          </a:p>
          <a:p>
            <a:pPr marL="358775" indent="0" fontAlgn="auto">
              <a:spcAft>
                <a:spcPts val="0"/>
              </a:spcAft>
              <a:buNone/>
              <a:defRPr/>
            </a:pPr>
            <a:r>
              <a:rPr lang="sl-SI" sz="2400" b="1" dirty="0" err="1" smtClean="0">
                <a:solidFill>
                  <a:srgbClr val="003300"/>
                </a:solidFill>
              </a:rPr>
              <a:t>Primary</a:t>
            </a:r>
            <a:r>
              <a:rPr lang="sl-SI" sz="2400" b="1" dirty="0" smtClean="0">
                <a:solidFill>
                  <a:srgbClr val="003300"/>
                </a:solidFill>
              </a:rPr>
              <a:t> </a:t>
            </a:r>
            <a:r>
              <a:rPr lang="sl-SI" sz="2400" b="1" dirty="0" err="1" smtClean="0">
                <a:solidFill>
                  <a:srgbClr val="003300"/>
                </a:solidFill>
              </a:rPr>
              <a:t>school</a:t>
            </a:r>
            <a:r>
              <a:rPr lang="sl-SI" sz="2400" b="1" dirty="0" smtClean="0">
                <a:solidFill>
                  <a:srgbClr val="003300"/>
                </a:solidFill>
              </a:rPr>
              <a:t> dr</a:t>
            </a:r>
            <a:r>
              <a:rPr lang="sl-SI" sz="2400" b="1" dirty="0">
                <a:solidFill>
                  <a:srgbClr val="003300"/>
                </a:solidFill>
              </a:rPr>
              <a:t>. </a:t>
            </a:r>
            <a:r>
              <a:rPr lang="sl-SI" sz="2400" b="1" dirty="0" smtClean="0">
                <a:solidFill>
                  <a:srgbClr val="003300"/>
                </a:solidFill>
              </a:rPr>
              <a:t>Antona Trstenjaka Negova</a:t>
            </a:r>
            <a:br>
              <a:rPr lang="sl-SI" sz="2400" b="1" dirty="0" smtClean="0">
                <a:solidFill>
                  <a:srgbClr val="003300"/>
                </a:solidFill>
              </a:rPr>
            </a:br>
            <a:r>
              <a:rPr lang="sl-SI" sz="2400" b="1" dirty="0">
                <a:solidFill>
                  <a:srgbClr val="003300"/>
                </a:solidFill>
              </a:rPr>
              <a:t>Negova 20</a:t>
            </a:r>
            <a:r>
              <a:rPr lang="sl-SI" sz="2400" b="1" dirty="0" smtClean="0">
                <a:solidFill>
                  <a:srgbClr val="003300"/>
                </a:solidFill>
              </a:rPr>
              <a:t/>
            </a:r>
            <a:br>
              <a:rPr lang="sl-SI" sz="2400" b="1" dirty="0" smtClean="0">
                <a:solidFill>
                  <a:srgbClr val="003300"/>
                </a:solidFill>
              </a:rPr>
            </a:br>
            <a:r>
              <a:rPr lang="sl-SI" sz="2400" b="1" dirty="0">
                <a:solidFill>
                  <a:srgbClr val="003300"/>
                </a:solidFill>
              </a:rPr>
              <a:t>9245 Spodnji </a:t>
            </a:r>
            <a:r>
              <a:rPr lang="sl-SI" sz="2400" b="1" dirty="0" smtClean="0">
                <a:solidFill>
                  <a:srgbClr val="003300"/>
                </a:solidFill>
              </a:rPr>
              <a:t>Ivanjci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b="1" dirty="0">
                <a:solidFill>
                  <a:srgbClr val="003300"/>
                </a:solidFill>
              </a:rPr>
              <a:t>Principal of the </a:t>
            </a:r>
            <a:r>
              <a:rPr lang="sl-SI" b="1" dirty="0" smtClean="0">
                <a:solidFill>
                  <a:srgbClr val="003300"/>
                </a:solidFill>
              </a:rPr>
              <a:t>school: </a:t>
            </a:r>
            <a:br>
              <a:rPr lang="sl-SI" b="1" dirty="0" smtClean="0">
                <a:solidFill>
                  <a:srgbClr val="003300"/>
                </a:solidFill>
              </a:rPr>
            </a:br>
            <a:r>
              <a:rPr lang="sl-SI" sz="2400" b="1" dirty="0" smtClean="0">
                <a:solidFill>
                  <a:srgbClr val="003300"/>
                </a:solidFill>
              </a:rPr>
              <a:t>Slavica Trstenjak, M.sc.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b="1" dirty="0" smtClean="0">
                <a:solidFill>
                  <a:srgbClr val="003300"/>
                </a:solidFill>
              </a:rPr>
              <a:t>Number of students: </a:t>
            </a:r>
            <a:r>
              <a:rPr lang="sl-SI" sz="2800" b="1" dirty="0" smtClean="0">
                <a:solidFill>
                  <a:srgbClr val="003300"/>
                </a:solidFill>
              </a:rPr>
              <a:t>102</a:t>
            </a:r>
            <a:endParaRPr lang="sl-SI" b="1" dirty="0" smtClean="0">
              <a:solidFill>
                <a:srgbClr val="003300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b="1" dirty="0" smtClean="0">
                <a:solidFill>
                  <a:srgbClr val="003300"/>
                </a:solidFill>
              </a:rPr>
              <a:t>Number of teachers: </a:t>
            </a:r>
            <a:r>
              <a:rPr lang="sl-SI" sz="2800" b="1" dirty="0" smtClean="0">
                <a:solidFill>
                  <a:srgbClr val="003300"/>
                </a:solidFill>
              </a:rPr>
              <a:t>23</a:t>
            </a:r>
            <a:endParaRPr lang="sl-SI" b="1" dirty="0" smtClean="0">
              <a:solidFill>
                <a:srgbClr val="003300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sl-SI" u="sng" dirty="0"/>
          </a:p>
        </p:txBody>
      </p:sp>
      <p:pic>
        <p:nvPicPr>
          <p:cNvPr id="26626" name="Picture 2" descr="http://www.pirs.si/File/ProductImage/63c2cfbd-57c6-4668-9c5b-b404b4b77cee/os-dr-antona-trstenjaka-negova-"/>
          <p:cNvPicPr>
            <a:picLocks noChangeAspect="1" noChangeArrowheads="1"/>
          </p:cNvPicPr>
          <p:nvPr/>
        </p:nvPicPr>
        <p:blipFill>
          <a:blip r:embed="rId2"/>
          <a:srcRect l="4451" t="3198" r="4300" b="2448"/>
          <a:stretch>
            <a:fillRect/>
          </a:stretch>
        </p:blipFill>
        <p:spPr bwMode="auto">
          <a:xfrm>
            <a:off x="5651500" y="1945854"/>
            <a:ext cx="2952750" cy="4248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Pravokotnik 6"/>
          <p:cNvSpPr/>
          <p:nvPr/>
        </p:nvSpPr>
        <p:spPr>
          <a:xfrm rot="10800000">
            <a:off x="-36512" y="6431017"/>
            <a:ext cx="9252520" cy="454359"/>
          </a:xfrm>
          <a:prstGeom prst="rect">
            <a:avLst/>
          </a:prstGeom>
          <a:solidFill>
            <a:srgbClr val="FFFF8B">
              <a:alpha val="50000"/>
            </a:srgbClr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8" name="Pravokotnik 7"/>
          <p:cNvSpPr/>
          <p:nvPr/>
        </p:nvSpPr>
        <p:spPr>
          <a:xfrm>
            <a:off x="2771800" y="6504938"/>
            <a:ext cx="410445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sl-SI" sz="1400" b="1" dirty="0" smtClean="0">
                <a:solidFill>
                  <a:srgbClr val="14310D"/>
                </a:solidFill>
              </a:rPr>
              <a:t>OŠ dr. Antona Trstenjaka Negova, </a:t>
            </a:r>
            <a:r>
              <a:rPr lang="sl-SI" sz="1400" b="1" dirty="0" err="1" smtClean="0">
                <a:solidFill>
                  <a:srgbClr val="14310D"/>
                </a:solidFill>
              </a:rPr>
              <a:t>Slovenia</a:t>
            </a:r>
            <a:endParaRPr lang="sl-SI" sz="1400" b="1" dirty="0">
              <a:solidFill>
                <a:srgbClr val="14310D"/>
              </a:solidFill>
            </a:endParaRPr>
          </a:p>
        </p:txBody>
      </p:sp>
      <p:sp>
        <p:nvSpPr>
          <p:cNvPr id="10" name="Pravokotnik 9"/>
          <p:cNvSpPr/>
          <p:nvPr/>
        </p:nvSpPr>
        <p:spPr>
          <a:xfrm>
            <a:off x="-54260" y="-8719"/>
            <a:ext cx="9252520" cy="1120526"/>
          </a:xfrm>
          <a:prstGeom prst="rect">
            <a:avLst/>
          </a:prstGeom>
          <a:solidFill>
            <a:srgbClr val="FFFF8B">
              <a:alpha val="50000"/>
            </a:srgbClr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11" name="Slika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563" y="43086"/>
            <a:ext cx="5762625" cy="10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Slika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5529" y="578939"/>
            <a:ext cx="1785709" cy="363094"/>
          </a:xfrm>
          <a:prstGeom prst="rect">
            <a:avLst/>
          </a:prstGeom>
        </p:spPr>
      </p:pic>
      <p:sp>
        <p:nvSpPr>
          <p:cNvPr id="2" name="PoljeZBesedilom 1"/>
          <p:cNvSpPr txBox="1"/>
          <p:nvPr/>
        </p:nvSpPr>
        <p:spPr>
          <a:xfrm>
            <a:off x="4824027" y="5877272"/>
            <a:ext cx="61206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100" b="1" dirty="0" smtClean="0"/>
              <a:t>Film</a:t>
            </a:r>
            <a:endParaRPr lang="sl-SI" sz="11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otnik 6"/>
          <p:cNvSpPr/>
          <p:nvPr/>
        </p:nvSpPr>
        <p:spPr>
          <a:xfrm rot="10800000">
            <a:off x="-36512" y="6431017"/>
            <a:ext cx="9252520" cy="454359"/>
          </a:xfrm>
          <a:prstGeom prst="rect">
            <a:avLst/>
          </a:prstGeom>
          <a:solidFill>
            <a:srgbClr val="FFFF8B">
              <a:alpha val="50000"/>
            </a:srgbClr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8" name="Pravokotnik 7"/>
          <p:cNvSpPr/>
          <p:nvPr/>
        </p:nvSpPr>
        <p:spPr>
          <a:xfrm>
            <a:off x="2771800" y="6504938"/>
            <a:ext cx="410445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sl-SI" sz="1400" b="1" dirty="0" smtClean="0">
                <a:solidFill>
                  <a:srgbClr val="14310D"/>
                </a:solidFill>
              </a:rPr>
              <a:t>OŠ dr. Antona Trstenjaka Negova, </a:t>
            </a:r>
            <a:r>
              <a:rPr lang="sl-SI" sz="1400" b="1" dirty="0" err="1" smtClean="0">
                <a:solidFill>
                  <a:srgbClr val="14310D"/>
                </a:solidFill>
              </a:rPr>
              <a:t>Slovenia</a:t>
            </a:r>
            <a:endParaRPr lang="sl-SI" sz="1400" b="1" dirty="0">
              <a:solidFill>
                <a:srgbClr val="14310D"/>
              </a:solidFill>
            </a:endParaRPr>
          </a:p>
        </p:txBody>
      </p:sp>
      <p:sp>
        <p:nvSpPr>
          <p:cNvPr id="10" name="Pravokotnik 9"/>
          <p:cNvSpPr/>
          <p:nvPr/>
        </p:nvSpPr>
        <p:spPr>
          <a:xfrm>
            <a:off x="-54260" y="-8719"/>
            <a:ext cx="9252520" cy="1120526"/>
          </a:xfrm>
          <a:prstGeom prst="rect">
            <a:avLst/>
          </a:prstGeom>
          <a:solidFill>
            <a:srgbClr val="FFFF8B">
              <a:alpha val="50000"/>
            </a:srgbClr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11" name="Slika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563" y="43086"/>
            <a:ext cx="5762625" cy="10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Slika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5529" y="578939"/>
            <a:ext cx="1785709" cy="363094"/>
          </a:xfrm>
          <a:prstGeom prst="rect">
            <a:avLst/>
          </a:prstGeom>
        </p:spPr>
      </p:pic>
      <p:pic>
        <p:nvPicPr>
          <p:cNvPr id="4099" name="Picture 3" descr="D:\Users\Blanka\Pictures\šola\Erasmus šola\DSC_0483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706" y="1538219"/>
            <a:ext cx="4309457" cy="2853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:\Users\Blanka\Pictures\šola\Erasmus šola\DSC_0477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706" y="1538219"/>
            <a:ext cx="4309457" cy="2853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D:\Users\Blanka\Pictures\šola\Erasmus šola\DSC_0478a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706" y="1111807"/>
            <a:ext cx="4309457" cy="28533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D:\Users\Blanka\Pictures\šola\Erasmus šola\DSC_0483a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66" y="1052736"/>
            <a:ext cx="4568882" cy="30250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D:\Users\Blanka\Pictures\šola\Erasmus šola\DSC_0477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9743" y="4026447"/>
            <a:ext cx="4333023" cy="28689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104" name="Picture 8" descr="D:\Users\Blanka\Pictures\šola\Erasmus šola\DSC_0491a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654" y="4077835"/>
            <a:ext cx="4104571" cy="27176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9806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8B">
            <a:alpha val="50000"/>
          </a:srgbClr>
        </a:solidFill>
        <a:ln>
          <a:noFill/>
        </a:ln>
        <a:effectLst>
          <a:innerShdw blurRad="63500" dist="50800" dir="2700000">
            <a:prstClr val="black">
              <a:alpha val="50000"/>
            </a:prstClr>
          </a:innerShdw>
        </a:effec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521</TotalTime>
  <Words>420</Words>
  <Application>Microsoft Office PowerPoint</Application>
  <PresentationFormat>Diaprojekcija na zaslonu (4:3)</PresentationFormat>
  <Paragraphs>47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12</vt:i4>
      </vt:variant>
    </vt:vector>
  </HeadingPairs>
  <TitlesOfParts>
    <vt:vector size="13" baseType="lpstr">
      <vt:lpstr>Officeova tema</vt:lpstr>
      <vt:lpstr>SLOVENIA</vt:lpstr>
      <vt:lpstr>PowerPointova predstavitev</vt:lpstr>
      <vt:lpstr>PowerPointova predstavitev</vt:lpstr>
      <vt:lpstr>PowerPointova predstavitev</vt:lpstr>
      <vt:lpstr>PowerPointova predstavitev</vt:lpstr>
      <vt:lpstr>NEGOVA</vt:lpstr>
      <vt:lpstr>PowerPointova predstavitev</vt:lpstr>
      <vt:lpstr>OUR SCHOOL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SLOVENIA</dc:title>
  <dc:creator>Guest</dc:creator>
  <cp:lastModifiedBy>Blanka</cp:lastModifiedBy>
  <cp:revision>55</cp:revision>
  <dcterms:created xsi:type="dcterms:W3CDTF">2012-01-26T14:57:26Z</dcterms:created>
  <dcterms:modified xsi:type="dcterms:W3CDTF">2017-10-22T21:11:25Z</dcterms:modified>
</cp:coreProperties>
</file>